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1" r:id="rId5"/>
    <p:sldId id="258" r:id="rId6"/>
    <p:sldId id="259"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6" d="100"/>
          <a:sy n="96" d="100"/>
        </p:scale>
        <p:origin x="178"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6/16/2020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u/0/folders/1ZHtBPPKnwyfZ__1aNfiDIpSKrtSmrqgL" TargetMode="External"/><Relationship Id="rId2" Type="http://schemas.openxmlformats.org/officeDocument/2006/relationships/hyperlink" Target="https://github.com/aditibane/Friends-for-Farmers-App"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0011E0-C06E-495F-8CFB-D9CC010025ED}"/>
              </a:ext>
            </a:extLst>
          </p:cNvPr>
          <p:cNvSpPr>
            <a:spLocks noGrp="1"/>
          </p:cNvSpPr>
          <p:nvPr>
            <p:ph type="title"/>
          </p:nvPr>
        </p:nvSpPr>
        <p:spPr>
          <a:xfrm>
            <a:off x="364718" y="777265"/>
            <a:ext cx="8990295" cy="953881"/>
          </a:xfrm>
        </p:spPr>
        <p:txBody>
          <a:bodyPr>
            <a:norm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     Agricultural Information Providing Smart Phone Application:</a:t>
            </a:r>
            <a:br>
              <a:rPr lang="en-IN" sz="2400" b="1" dirty="0">
                <a:solidFill>
                  <a:schemeClr val="accent1">
                    <a:lumMod val="75000"/>
                  </a:schemeClr>
                </a:solidFill>
                <a:latin typeface="Times New Roman" panose="02020603050405020304" pitchFamily="18" charset="0"/>
                <a:cs typeface="Times New Roman" panose="02020603050405020304" pitchFamily="18" charset="0"/>
              </a:rPr>
            </a:br>
            <a:r>
              <a:rPr lang="en-IN" sz="2400" b="1" dirty="0">
                <a:solidFill>
                  <a:schemeClr val="accent1">
                    <a:lumMod val="75000"/>
                  </a:schemeClr>
                </a:solidFill>
                <a:latin typeface="Times New Roman" panose="02020603050405020304" pitchFamily="18" charset="0"/>
                <a:cs typeface="Times New Roman" panose="02020603050405020304" pitchFamily="18" charset="0"/>
              </a:rPr>
              <a:t>                               Friends For Farmers App</a:t>
            </a:r>
          </a:p>
        </p:txBody>
      </p:sp>
      <p:sp>
        <p:nvSpPr>
          <p:cNvPr id="5" name="Content Placeholder 4">
            <a:extLst>
              <a:ext uri="{FF2B5EF4-FFF2-40B4-BE49-F238E27FC236}">
                <a16:creationId xmlns:a16="http://schemas.microsoft.com/office/drawing/2014/main" id="{DFB21EF8-2D31-4324-BD39-A27149FC761E}"/>
              </a:ext>
            </a:extLst>
          </p:cNvPr>
          <p:cNvSpPr>
            <a:spLocks noGrp="1"/>
          </p:cNvSpPr>
          <p:nvPr>
            <p:ph idx="1"/>
          </p:nvPr>
        </p:nvSpPr>
        <p:spPr>
          <a:xfrm>
            <a:off x="677333" y="2160589"/>
            <a:ext cx="8677681" cy="4279288"/>
          </a:xfrm>
        </p:spPr>
        <p:txBody>
          <a:bodyPr>
            <a:normAutofit/>
          </a:bodyPr>
          <a:lstStyle/>
          <a:p>
            <a:pPr marL="0" indent="0">
              <a:buNone/>
            </a:pPr>
            <a:r>
              <a:rPr lang="en-IN" sz="2000" b="1" dirty="0">
                <a:solidFill>
                  <a:schemeClr val="accent1">
                    <a:lumMod val="75000"/>
                  </a:schemeClr>
                </a:solidFill>
                <a:latin typeface="Times New Roman" panose="02020603050405020304" pitchFamily="18" charset="0"/>
                <a:cs typeface="Times New Roman" panose="02020603050405020304" pitchFamily="18" charset="0"/>
              </a:rPr>
              <a:t>                                		</a:t>
            </a:r>
            <a:r>
              <a:rPr lang="en-IN" sz="2400" b="1" dirty="0">
                <a:solidFill>
                  <a:schemeClr val="accent1">
                    <a:lumMod val="75000"/>
                  </a:schemeClr>
                </a:solidFill>
                <a:latin typeface="Times New Roman" panose="02020603050405020304" pitchFamily="18" charset="0"/>
                <a:cs typeface="Times New Roman" panose="02020603050405020304" pitchFamily="18" charset="0"/>
              </a:rPr>
              <a:t>Project Proposal                                                   </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                            </a:t>
            </a:r>
            <a:r>
              <a:rPr lang="en-IN" sz="2400" b="1" dirty="0">
                <a:solidFill>
                  <a:schemeClr val="accent1">
                    <a:lumMod val="75000"/>
                  </a:schemeClr>
                </a:solidFill>
                <a:latin typeface="Times New Roman" panose="02020603050405020304" pitchFamily="18" charset="0"/>
                <a:cs typeface="Times New Roman" panose="02020603050405020304" pitchFamily="18" charset="0"/>
              </a:rPr>
              <a:t>                 	</a:t>
            </a:r>
            <a:r>
              <a:rPr lang="en-IN" sz="2000" b="1" dirty="0">
                <a:solidFill>
                  <a:schemeClr val="accent1">
                    <a:lumMod val="75000"/>
                  </a:schemeClr>
                </a:solidFill>
                <a:latin typeface="Times New Roman" panose="02020603050405020304" pitchFamily="18" charset="0"/>
                <a:cs typeface="Times New Roman" panose="02020603050405020304" pitchFamily="18" charset="0"/>
              </a:rPr>
              <a:t>by</a:t>
            </a:r>
          </a:p>
          <a:p>
            <a:pPr marL="0" indent="0">
              <a:buNone/>
            </a:pPr>
            <a:r>
              <a:rPr lang="en-IN" sz="2000" b="1" dirty="0">
                <a:solidFill>
                  <a:schemeClr val="accent1">
                    <a:lumMod val="75000"/>
                  </a:schemeClr>
                </a:solidFill>
                <a:latin typeface="Times New Roman" panose="02020603050405020304" pitchFamily="18" charset="0"/>
                <a:cs typeface="Times New Roman" panose="02020603050405020304" pitchFamily="18" charset="0"/>
              </a:rPr>
              <a:t>                                    1)     Manisha </a:t>
            </a:r>
            <a:r>
              <a:rPr lang="en-IN" sz="2000" b="1" dirty="0" err="1">
                <a:solidFill>
                  <a:schemeClr val="accent1">
                    <a:lumMod val="75000"/>
                  </a:schemeClr>
                </a:solidFill>
                <a:latin typeface="Times New Roman" panose="02020603050405020304" pitchFamily="18" charset="0"/>
                <a:cs typeface="Times New Roman" panose="02020603050405020304" pitchFamily="18" charset="0"/>
              </a:rPr>
              <a:t>Inchanalkar</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IN" sz="2000" b="1" dirty="0">
                <a:solidFill>
                  <a:schemeClr val="accent1">
                    <a:lumMod val="75000"/>
                  </a:schemeClr>
                </a:solidFill>
                <a:latin typeface="Times New Roman" panose="02020603050405020304" pitchFamily="18" charset="0"/>
                <a:cs typeface="Times New Roman" panose="02020603050405020304" pitchFamily="18" charset="0"/>
              </a:rPr>
              <a:t>                                    2)      Aditi Bane</a:t>
            </a:r>
          </a:p>
          <a:p>
            <a:pPr marL="0" indent="0">
              <a:buNone/>
            </a:pPr>
            <a:r>
              <a:rPr lang="en-IN" sz="2000" b="1" dirty="0">
                <a:solidFill>
                  <a:schemeClr val="accent1">
                    <a:lumMod val="75000"/>
                  </a:schemeClr>
                </a:solidFill>
                <a:latin typeface="Times New Roman" panose="02020603050405020304" pitchFamily="18" charset="0"/>
                <a:cs typeface="Times New Roman" panose="02020603050405020304" pitchFamily="18" charset="0"/>
              </a:rPr>
              <a:t>                                    3)      Mayuri </a:t>
            </a:r>
            <a:r>
              <a:rPr lang="en-IN" sz="2000" b="1" dirty="0" err="1">
                <a:solidFill>
                  <a:schemeClr val="accent1">
                    <a:lumMod val="75000"/>
                  </a:schemeClr>
                </a:solidFill>
                <a:latin typeface="Times New Roman" panose="02020603050405020304" pitchFamily="18" charset="0"/>
                <a:cs typeface="Times New Roman" panose="02020603050405020304" pitchFamily="18" charset="0"/>
              </a:rPr>
              <a:t>Inchanalkar</a:t>
            </a:r>
            <a:r>
              <a:rPr lang="en-IN" sz="2000" b="1" dirty="0">
                <a:solidFill>
                  <a:schemeClr val="accent1">
                    <a:lumMod val="75000"/>
                  </a:schemeClr>
                </a:solidFill>
                <a:latin typeface="Times New Roman" panose="02020603050405020304" pitchFamily="18" charset="0"/>
                <a:cs typeface="Times New Roman" panose="02020603050405020304" pitchFamily="18" charset="0"/>
              </a:rPr>
              <a:t> </a:t>
            </a:r>
          </a:p>
          <a:p>
            <a:pPr marL="0" indent="0">
              <a:buNone/>
            </a:pPr>
            <a:r>
              <a:rPr lang="en-IN" sz="2000" b="1" dirty="0">
                <a:solidFill>
                  <a:schemeClr val="accent1">
                    <a:lumMod val="75000"/>
                  </a:schemeClr>
                </a:solidFill>
                <a:latin typeface="Times New Roman" panose="02020603050405020304" pitchFamily="18" charset="0"/>
                <a:cs typeface="Times New Roman" panose="02020603050405020304" pitchFamily="18" charset="0"/>
              </a:rPr>
              <a:t>                                    4)      </a:t>
            </a:r>
            <a:r>
              <a:rPr lang="en-IN" sz="2000" b="1" dirty="0" err="1">
                <a:solidFill>
                  <a:schemeClr val="accent1">
                    <a:lumMod val="75000"/>
                  </a:schemeClr>
                </a:solidFill>
                <a:latin typeface="Times New Roman" panose="02020603050405020304" pitchFamily="18" charset="0"/>
                <a:cs typeface="Times New Roman" panose="02020603050405020304" pitchFamily="18" charset="0"/>
              </a:rPr>
              <a:t>Pradnya</a:t>
            </a:r>
            <a:r>
              <a:rPr lang="en-IN" sz="2000" b="1" dirty="0">
                <a:solidFill>
                  <a:schemeClr val="accent1">
                    <a:lumMod val="75000"/>
                  </a:schemeClr>
                </a:solidFill>
                <a:latin typeface="Times New Roman" panose="02020603050405020304" pitchFamily="18" charset="0"/>
                <a:cs typeface="Times New Roman" panose="02020603050405020304" pitchFamily="18" charset="0"/>
              </a:rPr>
              <a:t> Panchariya</a:t>
            </a:r>
          </a:p>
        </p:txBody>
      </p:sp>
    </p:spTree>
    <p:extLst>
      <p:ext uri="{BB962C8B-B14F-4D97-AF65-F5344CB8AC3E}">
        <p14:creationId xmlns:p14="http://schemas.microsoft.com/office/powerpoint/2010/main" val="70068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7B70-D46D-4DB2-865E-91F2BE78005D}"/>
              </a:ext>
            </a:extLst>
          </p:cNvPr>
          <p:cNvSpPr>
            <a:spLocks noGrp="1"/>
          </p:cNvSpPr>
          <p:nvPr>
            <p:ph type="title"/>
          </p:nvPr>
        </p:nvSpPr>
        <p:spPr>
          <a:xfrm>
            <a:off x="677334" y="609599"/>
            <a:ext cx="3628336" cy="4264241"/>
          </a:xfrm>
        </p:spPr>
        <p:txBody>
          <a:bodyPr>
            <a:normAutofit/>
          </a:bodyPr>
          <a:lstStyle/>
          <a:p>
            <a:r>
              <a:rPr lang="en-US" sz="1600" dirty="0"/>
              <a:t>Here as you can see, no products have been added. Now let’s click on the ‘Add Product’ button to add new products for the farmer.</a:t>
            </a:r>
            <a:endParaRPr lang="en-IN" sz="1600" dirty="0"/>
          </a:p>
        </p:txBody>
      </p:sp>
      <p:pic>
        <p:nvPicPr>
          <p:cNvPr id="4" name="Picture 3">
            <a:extLst>
              <a:ext uri="{FF2B5EF4-FFF2-40B4-BE49-F238E27FC236}">
                <a16:creationId xmlns:a16="http://schemas.microsoft.com/office/drawing/2014/main" id="{070945B0-5817-4238-92CE-7C7AFBB2CD00}"/>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3602917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489B-33F4-481B-914D-8596D2CA9A09}"/>
              </a:ext>
            </a:extLst>
          </p:cNvPr>
          <p:cNvSpPr>
            <a:spLocks noGrp="1"/>
          </p:cNvSpPr>
          <p:nvPr>
            <p:ph type="title"/>
          </p:nvPr>
        </p:nvSpPr>
        <p:spPr>
          <a:xfrm>
            <a:off x="677334" y="609600"/>
            <a:ext cx="3592825" cy="1320800"/>
          </a:xfrm>
        </p:spPr>
        <p:txBody>
          <a:bodyPr>
            <a:noAutofit/>
          </a:bodyPr>
          <a:lstStyle/>
          <a:p>
            <a:r>
              <a:rPr lang="en-US" sz="1600" dirty="0"/>
              <a:t>Now, you have to enter your product details such as product name, quantity, price and other information. Then click on save.</a:t>
            </a:r>
            <a:endParaRPr lang="en-IN" sz="1600" dirty="0"/>
          </a:p>
        </p:txBody>
      </p:sp>
      <p:pic>
        <p:nvPicPr>
          <p:cNvPr id="4" name="Picture 3">
            <a:extLst>
              <a:ext uri="{FF2B5EF4-FFF2-40B4-BE49-F238E27FC236}">
                <a16:creationId xmlns:a16="http://schemas.microsoft.com/office/drawing/2014/main" id="{22CE8213-18C1-4F00-9DAC-BACFAC7CEC29}"/>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50155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B711-0F8B-4C55-81D5-32FC80622219}"/>
              </a:ext>
            </a:extLst>
          </p:cNvPr>
          <p:cNvSpPr>
            <a:spLocks noGrp="1"/>
          </p:cNvSpPr>
          <p:nvPr>
            <p:ph type="title"/>
          </p:nvPr>
        </p:nvSpPr>
        <p:spPr>
          <a:xfrm>
            <a:off x="677334" y="609600"/>
            <a:ext cx="3441905" cy="1320800"/>
          </a:xfrm>
        </p:spPr>
        <p:txBody>
          <a:bodyPr>
            <a:noAutofit/>
          </a:bodyPr>
          <a:lstStyle/>
          <a:p>
            <a:r>
              <a:rPr lang="en-US" sz="1600" dirty="0"/>
              <a:t>After adding you product details, you can click back and see whether your product is displayed in your profile.</a:t>
            </a:r>
            <a:endParaRPr lang="en-IN" sz="1600" dirty="0"/>
          </a:p>
        </p:txBody>
      </p:sp>
      <p:pic>
        <p:nvPicPr>
          <p:cNvPr id="4" name="Picture 3">
            <a:extLst>
              <a:ext uri="{FF2B5EF4-FFF2-40B4-BE49-F238E27FC236}">
                <a16:creationId xmlns:a16="http://schemas.microsoft.com/office/drawing/2014/main" id="{2AE8C848-3CC7-4A18-9A4C-67A898DC09D6}"/>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62055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508F-272F-4D16-9E48-8DE3597F9250}"/>
              </a:ext>
            </a:extLst>
          </p:cNvPr>
          <p:cNvSpPr>
            <a:spLocks noGrp="1"/>
          </p:cNvSpPr>
          <p:nvPr>
            <p:ph type="title"/>
          </p:nvPr>
        </p:nvSpPr>
        <p:spPr>
          <a:xfrm>
            <a:off x="677334" y="609600"/>
            <a:ext cx="2625159" cy="1320800"/>
          </a:xfrm>
        </p:spPr>
        <p:txBody>
          <a:bodyPr>
            <a:noAutofit/>
          </a:bodyPr>
          <a:lstStyle/>
          <a:p>
            <a:r>
              <a:rPr lang="en-US" sz="1600" dirty="0"/>
              <a:t>Now, click on the customer button.</a:t>
            </a:r>
            <a:endParaRPr lang="en-IN" sz="1600" dirty="0"/>
          </a:p>
        </p:txBody>
      </p:sp>
      <p:pic>
        <p:nvPicPr>
          <p:cNvPr id="5" name="Picture 4">
            <a:extLst>
              <a:ext uri="{FF2B5EF4-FFF2-40B4-BE49-F238E27FC236}">
                <a16:creationId xmlns:a16="http://schemas.microsoft.com/office/drawing/2014/main" id="{A21F96AE-2627-4AF2-9AAF-BEB161C15C73}"/>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139330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95BE-91C6-4339-9541-F739ADD7D725}"/>
              </a:ext>
            </a:extLst>
          </p:cNvPr>
          <p:cNvSpPr>
            <a:spLocks noGrp="1"/>
          </p:cNvSpPr>
          <p:nvPr>
            <p:ph type="title"/>
          </p:nvPr>
        </p:nvSpPr>
        <p:spPr>
          <a:xfrm>
            <a:off x="677334" y="609600"/>
            <a:ext cx="3228841" cy="1320800"/>
          </a:xfrm>
        </p:spPr>
        <p:txBody>
          <a:bodyPr>
            <a:noAutofit/>
          </a:bodyPr>
          <a:lstStyle/>
          <a:p>
            <a:r>
              <a:rPr lang="en-US" sz="1600" dirty="0"/>
              <a:t>You will be able to view all the products details and the farmer’s name and contact details. After entering the contact number of the farmer, click on next.</a:t>
            </a:r>
            <a:endParaRPr lang="en-IN" sz="1600" dirty="0"/>
          </a:p>
        </p:txBody>
      </p:sp>
      <p:pic>
        <p:nvPicPr>
          <p:cNvPr id="4" name="Picture 3">
            <a:extLst>
              <a:ext uri="{FF2B5EF4-FFF2-40B4-BE49-F238E27FC236}">
                <a16:creationId xmlns:a16="http://schemas.microsoft.com/office/drawing/2014/main" id="{D1A4AEED-0179-441E-977A-E847DE927911}"/>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145467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116A-B809-4007-9FF0-786E70BC307F}"/>
              </a:ext>
            </a:extLst>
          </p:cNvPr>
          <p:cNvSpPr>
            <a:spLocks noGrp="1"/>
          </p:cNvSpPr>
          <p:nvPr>
            <p:ph type="title"/>
          </p:nvPr>
        </p:nvSpPr>
        <p:spPr>
          <a:xfrm>
            <a:off x="677334" y="609600"/>
            <a:ext cx="3637214" cy="1320800"/>
          </a:xfrm>
        </p:spPr>
        <p:txBody>
          <a:bodyPr>
            <a:noAutofit/>
          </a:bodyPr>
          <a:lstStyle/>
          <a:p>
            <a:r>
              <a:rPr lang="en-US" sz="1600" dirty="0"/>
              <a:t>Now, enter the quantity and product name that you want to purchase. After that enter your name and contact number. Click on buy to proceed further.</a:t>
            </a:r>
            <a:endParaRPr lang="en-IN" sz="1600" dirty="0"/>
          </a:p>
        </p:txBody>
      </p:sp>
      <p:pic>
        <p:nvPicPr>
          <p:cNvPr id="4" name="Picture 3">
            <a:extLst>
              <a:ext uri="{FF2B5EF4-FFF2-40B4-BE49-F238E27FC236}">
                <a16:creationId xmlns:a16="http://schemas.microsoft.com/office/drawing/2014/main" id="{CE9CB104-6E1F-4199-B4D3-EFA1B27E9713}"/>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187474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4D2B-7D5C-4066-B5F1-D2105E565C3B}"/>
              </a:ext>
            </a:extLst>
          </p:cNvPr>
          <p:cNvSpPr>
            <a:spLocks noGrp="1"/>
          </p:cNvSpPr>
          <p:nvPr>
            <p:ph type="title"/>
          </p:nvPr>
        </p:nvSpPr>
        <p:spPr>
          <a:xfrm>
            <a:off x="677334" y="609600"/>
            <a:ext cx="3228841" cy="1320800"/>
          </a:xfrm>
        </p:spPr>
        <p:txBody>
          <a:bodyPr>
            <a:noAutofit/>
          </a:bodyPr>
          <a:lstStyle/>
          <a:p>
            <a:r>
              <a:rPr lang="en-US" sz="1600" dirty="0"/>
              <a:t>Then, you will be redirected to inbox with a message to the farmer’s contact number where you can see your purchase details. </a:t>
            </a:r>
            <a:endParaRPr lang="en-IN" sz="1600" dirty="0"/>
          </a:p>
        </p:txBody>
      </p:sp>
      <p:pic>
        <p:nvPicPr>
          <p:cNvPr id="4" name="Picture 3">
            <a:extLst>
              <a:ext uri="{FF2B5EF4-FFF2-40B4-BE49-F238E27FC236}">
                <a16:creationId xmlns:a16="http://schemas.microsoft.com/office/drawing/2014/main" id="{09DD2D50-86D5-40A3-AC4C-E3302969272F}"/>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1142012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CA9A-8B12-4735-B7AC-61A6EB3D1541}"/>
              </a:ext>
            </a:extLst>
          </p:cNvPr>
          <p:cNvSpPr>
            <a:spLocks noGrp="1"/>
          </p:cNvSpPr>
          <p:nvPr>
            <p:ph type="title"/>
          </p:nvPr>
        </p:nvSpPr>
        <p:spPr>
          <a:xfrm>
            <a:off x="788652" y="2979087"/>
            <a:ext cx="8596668" cy="3342199"/>
          </a:xfrm>
        </p:spPr>
        <p:txBody>
          <a:bodyPr>
            <a:normAutofit fontScale="90000"/>
          </a:bodyPr>
          <a:lstStyle/>
          <a:p>
            <a:r>
              <a:rPr lang="en-US" dirty="0"/>
              <a:t>Link for the project:</a:t>
            </a:r>
            <a:br>
              <a:rPr lang="en-US" dirty="0"/>
            </a:br>
            <a:r>
              <a:rPr lang="en-IN" sz="2700" dirty="0">
                <a:hlinkClick r:id="rId2"/>
              </a:rPr>
              <a:t>https://github.com/aditibane/Friends-for-Farmers-App</a:t>
            </a:r>
            <a:br>
              <a:rPr lang="en-IN" sz="2700" dirty="0"/>
            </a:br>
            <a:br>
              <a:rPr lang="en-IN" dirty="0"/>
            </a:br>
            <a:r>
              <a:rPr lang="en-IN" dirty="0"/>
              <a:t>Link for the demo video:</a:t>
            </a:r>
            <a:br>
              <a:rPr lang="en-IN" dirty="0"/>
            </a:br>
            <a:r>
              <a:rPr lang="en-IN" sz="2700" dirty="0">
                <a:hlinkClick r:id="rId3">
                  <a:extLst>
                    <a:ext uri="{A12FA001-AC4F-418D-AE19-62706E023703}">
                      <ahyp:hlinkClr xmlns:ahyp="http://schemas.microsoft.com/office/drawing/2018/hyperlinkcolor" val="tx"/>
                    </a:ext>
                  </a:extLst>
                </a:hlinkClick>
              </a:rPr>
              <a:t>https://drive.google.com/drive/u/0/folders/1ZHtBPPKnwyfZ__1aNfiDIpSKrtSmrqgL</a:t>
            </a:r>
            <a:br>
              <a:rPr lang="en-IN" dirty="0"/>
            </a:br>
            <a:br>
              <a:rPr lang="en-IN" dirty="0"/>
            </a:br>
            <a:br>
              <a:rPr lang="en-US" dirty="0"/>
            </a:br>
            <a:endParaRPr lang="en-IN" dirty="0"/>
          </a:p>
        </p:txBody>
      </p:sp>
    </p:spTree>
    <p:extLst>
      <p:ext uri="{BB962C8B-B14F-4D97-AF65-F5344CB8AC3E}">
        <p14:creationId xmlns:p14="http://schemas.microsoft.com/office/powerpoint/2010/main" val="3788216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A9D-1FEC-4EBC-A4CC-FCD2214A2970}"/>
              </a:ext>
            </a:extLst>
          </p:cNvPr>
          <p:cNvSpPr>
            <a:spLocks noGrp="1"/>
          </p:cNvSpPr>
          <p:nvPr>
            <p:ph type="title"/>
          </p:nvPr>
        </p:nvSpPr>
        <p:spPr>
          <a:xfrm>
            <a:off x="738146" y="3090848"/>
            <a:ext cx="4158532" cy="676304"/>
          </a:xfrm>
        </p:spPr>
        <p:txBody>
          <a:bodyPr/>
          <a:lstStyle/>
          <a:p>
            <a:r>
              <a:rPr lang="en-US" dirty="0">
                <a:latin typeface="MV Boli" panose="02000500030200090000" pitchFamily="2" charset="0"/>
                <a:cs typeface="MV Boli" panose="02000500030200090000" pitchFamily="2" charset="0"/>
              </a:rPr>
              <a:t>THANK YOU</a:t>
            </a:r>
            <a:endParaRPr lang="en-IN" dirty="0">
              <a:latin typeface="MV Boli" panose="02000500030200090000" pitchFamily="2" charset="0"/>
              <a:cs typeface="MV Boli" panose="02000500030200090000" pitchFamily="2" charset="0"/>
            </a:endParaRPr>
          </a:p>
        </p:txBody>
      </p:sp>
      <p:pic>
        <p:nvPicPr>
          <p:cNvPr id="6" name="Picture 5">
            <a:extLst>
              <a:ext uri="{FF2B5EF4-FFF2-40B4-BE49-F238E27FC236}">
                <a16:creationId xmlns:a16="http://schemas.microsoft.com/office/drawing/2014/main" id="{B7873279-98FB-4B2B-8C22-8E59E90BB938}"/>
              </a:ext>
            </a:extLst>
          </p:cNvPr>
          <p:cNvPicPr>
            <a:picLocks noChangeAspect="1"/>
          </p:cNvPicPr>
          <p:nvPr/>
        </p:nvPicPr>
        <p:blipFill>
          <a:blip r:embed="rId2"/>
          <a:stretch>
            <a:fillRect/>
          </a:stretch>
        </p:blipFill>
        <p:spPr>
          <a:xfrm>
            <a:off x="4002300" y="1535044"/>
            <a:ext cx="5372288" cy="3788797"/>
          </a:xfrm>
          <a:prstGeom prst="rect">
            <a:avLst/>
          </a:prstGeom>
        </p:spPr>
      </p:pic>
    </p:spTree>
    <p:extLst>
      <p:ext uri="{BB962C8B-B14F-4D97-AF65-F5344CB8AC3E}">
        <p14:creationId xmlns:p14="http://schemas.microsoft.com/office/powerpoint/2010/main" val="271118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F378-A68A-4486-92E2-B18295F250DF}"/>
              </a:ext>
            </a:extLst>
          </p:cNvPr>
          <p:cNvSpPr>
            <a:spLocks noGrp="1"/>
          </p:cNvSpPr>
          <p:nvPr>
            <p:ph type="title"/>
          </p:nvPr>
        </p:nvSpPr>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AECB84FB-8FD3-4CDF-894B-7B6713B0AE01}"/>
              </a:ext>
            </a:extLst>
          </p:cNvPr>
          <p:cNvSpPr>
            <a:spLocks noGrp="1"/>
          </p:cNvSpPr>
          <p:nvPr>
            <p:ph idx="1"/>
          </p:nvPr>
        </p:nvSpPr>
        <p:spPr>
          <a:xfrm>
            <a:off x="622626" y="1930400"/>
            <a:ext cx="5418666" cy="4540738"/>
          </a:xfrm>
        </p:spPr>
        <p:txBody>
          <a:bodyPr>
            <a:normAutofit lnSpcReduction="10000"/>
          </a:bodyPr>
          <a:lstStyle/>
          <a:p>
            <a:pPr>
              <a:buFont typeface="Wingdings" panose="05000000000000000000" pitchFamily="2" charset="2"/>
              <a:buChar char="v"/>
            </a:pPr>
            <a:r>
              <a:rPr lang="en-IN" sz="2000" dirty="0">
                <a:solidFill>
                  <a:schemeClr val="accent1">
                    <a:lumMod val="75000"/>
                  </a:schemeClr>
                </a:solidFill>
              </a:rPr>
              <a:t>Real benefits of E-commerce have not reached to the villagers especially to the farmers community.</a:t>
            </a:r>
          </a:p>
          <a:p>
            <a:pPr>
              <a:buFont typeface="Wingdings" panose="05000000000000000000" pitchFamily="2" charset="2"/>
              <a:buChar char="v"/>
            </a:pPr>
            <a:r>
              <a:rPr lang="en-US" sz="2000" dirty="0">
                <a:solidFill>
                  <a:schemeClr val="accent1">
                    <a:lumMod val="75000"/>
                  </a:schemeClr>
                </a:solidFill>
              </a:rPr>
              <a:t>Exchanges for various commodities have been offered through digital platforms for meeting the needs. Friends for Farmer is a free mobile app which acts as an online market for crop market. It is a one-stop marketplace that is open to all buy or sell crops across India.</a:t>
            </a:r>
            <a:endParaRPr lang="en-IN" sz="2000" dirty="0">
              <a:solidFill>
                <a:schemeClr val="accent1">
                  <a:lumMod val="75000"/>
                </a:schemeClr>
              </a:solidFill>
            </a:endParaRPr>
          </a:p>
          <a:p>
            <a:pPr>
              <a:buFont typeface="Wingdings" panose="05000000000000000000" pitchFamily="2" charset="2"/>
              <a:buChar char="v"/>
            </a:pPr>
            <a:r>
              <a:rPr lang="en-IN" sz="2000" dirty="0">
                <a:solidFill>
                  <a:schemeClr val="accent1">
                    <a:lumMod val="75000"/>
                  </a:schemeClr>
                </a:solidFill>
              </a:rPr>
              <a:t>Proposed project will help the farmers to sell their product and the customers to buy those products online with the help of our </a:t>
            </a:r>
            <a:r>
              <a:rPr lang="en-IN" sz="2000" dirty="0" err="1">
                <a:solidFill>
                  <a:schemeClr val="accent1">
                    <a:lumMod val="75000"/>
                  </a:schemeClr>
                </a:solidFill>
              </a:rPr>
              <a:t>appss</a:t>
            </a:r>
            <a:r>
              <a:rPr lang="en-IN" sz="2000" dirty="0">
                <a:solidFill>
                  <a:schemeClr val="accent1">
                    <a:lumMod val="75000"/>
                  </a:schemeClr>
                </a:solidFill>
              </a:rPr>
              <a:t>.</a:t>
            </a:r>
          </a:p>
        </p:txBody>
      </p:sp>
      <p:pic>
        <p:nvPicPr>
          <p:cNvPr id="5" name="Picture 4">
            <a:extLst>
              <a:ext uri="{FF2B5EF4-FFF2-40B4-BE49-F238E27FC236}">
                <a16:creationId xmlns:a16="http://schemas.microsoft.com/office/drawing/2014/main" id="{5ACFE35B-2506-420D-9725-284B8681DA0A}"/>
              </a:ext>
            </a:extLst>
          </p:cNvPr>
          <p:cNvPicPr>
            <a:picLocks noChangeAspect="1"/>
          </p:cNvPicPr>
          <p:nvPr/>
        </p:nvPicPr>
        <p:blipFill>
          <a:blip r:embed="rId2"/>
          <a:stretch>
            <a:fillRect/>
          </a:stretch>
        </p:blipFill>
        <p:spPr>
          <a:xfrm>
            <a:off x="6296531" y="1930400"/>
            <a:ext cx="2722232" cy="4142154"/>
          </a:xfrm>
          <a:prstGeom prst="rect">
            <a:avLst/>
          </a:prstGeom>
        </p:spPr>
      </p:pic>
    </p:spTree>
    <p:extLst>
      <p:ext uri="{BB962C8B-B14F-4D97-AF65-F5344CB8AC3E}">
        <p14:creationId xmlns:p14="http://schemas.microsoft.com/office/powerpoint/2010/main" val="3426127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B54B-C3E0-430C-9675-A5B213DBF8CD}"/>
              </a:ext>
            </a:extLst>
          </p:cNvPr>
          <p:cNvSpPr>
            <a:spLocks noGrp="1"/>
          </p:cNvSpPr>
          <p:nvPr>
            <p:ph type="title"/>
          </p:nvPr>
        </p:nvSpPr>
        <p:spPr/>
        <p:txBody>
          <a:bodyPr/>
          <a:lstStyle/>
          <a:p>
            <a:r>
              <a:rPr lang="en-US" dirty="0"/>
              <a:t>Problem Definition</a:t>
            </a:r>
            <a:endParaRPr lang="en-IN" dirty="0"/>
          </a:p>
        </p:txBody>
      </p:sp>
      <p:sp>
        <p:nvSpPr>
          <p:cNvPr id="3" name="Content Placeholder 2">
            <a:extLst>
              <a:ext uri="{FF2B5EF4-FFF2-40B4-BE49-F238E27FC236}">
                <a16:creationId xmlns:a16="http://schemas.microsoft.com/office/drawing/2014/main" id="{EAE6F66A-E9C8-4CCB-BF87-F1BB97C1020F}"/>
              </a:ext>
            </a:extLst>
          </p:cNvPr>
          <p:cNvSpPr>
            <a:spLocks noGrp="1"/>
          </p:cNvSpPr>
          <p:nvPr>
            <p:ph idx="1"/>
          </p:nvPr>
        </p:nvSpPr>
        <p:spPr/>
        <p:txBody>
          <a:bodyPr/>
          <a:lstStyle/>
          <a:p>
            <a:pPr>
              <a:buFont typeface="Wingdings" panose="05000000000000000000" pitchFamily="2" charset="2"/>
              <a:buChar char="v"/>
            </a:pPr>
            <a:r>
              <a:rPr lang="en-US" sz="2000" dirty="0">
                <a:solidFill>
                  <a:schemeClr val="accent1">
                    <a:lumMod val="75000"/>
                  </a:schemeClr>
                </a:solidFill>
              </a:rPr>
              <a:t>e-Marketing platforms will reduce the role of middlemen who are hindering the trading sector in the agriculture. This e-Marketing app is free of cost and can be accessed from anywhere and made available to farmers. </a:t>
            </a:r>
          </a:p>
          <a:p>
            <a:pPr>
              <a:buFont typeface="Wingdings" panose="05000000000000000000" pitchFamily="2" charset="2"/>
              <a:buChar char="v"/>
            </a:pPr>
            <a:r>
              <a:rPr lang="en-US" sz="2000" dirty="0">
                <a:solidFill>
                  <a:schemeClr val="accent1">
                    <a:lumMod val="75000"/>
                  </a:schemeClr>
                </a:solidFill>
              </a:rPr>
              <a:t>While trading farm produces, this is an Online Marketplace that comes into action which allows users to buy and sell crops. </a:t>
            </a:r>
          </a:p>
          <a:p>
            <a:pPr>
              <a:buFont typeface="Wingdings" panose="05000000000000000000" pitchFamily="2" charset="2"/>
              <a:buChar char="v"/>
            </a:pPr>
            <a:r>
              <a:rPr lang="en-US" sz="2000" dirty="0">
                <a:solidFill>
                  <a:schemeClr val="accent1">
                    <a:lumMod val="75000"/>
                  </a:schemeClr>
                </a:solidFill>
              </a:rPr>
              <a:t>Farmers can post their products and attract more buyers which will save precious time and money. They can get better profits than normal. According to the market prices, the product entries can be removed or re-activated by the users. As the app reduce middleman buyers and sellers can privately chat to negotiate prices safely.</a:t>
            </a:r>
            <a:endParaRPr lang="en-IN" sz="2000" dirty="0">
              <a:solidFill>
                <a:schemeClr val="accent1">
                  <a:lumMod val="75000"/>
                </a:schemeClr>
              </a:solidFill>
            </a:endParaRPr>
          </a:p>
        </p:txBody>
      </p:sp>
    </p:spTree>
    <p:extLst>
      <p:ext uri="{BB962C8B-B14F-4D97-AF65-F5344CB8AC3E}">
        <p14:creationId xmlns:p14="http://schemas.microsoft.com/office/powerpoint/2010/main" val="331176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D6A2-E101-4E51-8D9A-1A6CA238B04B}"/>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3626E43F-199B-42CF-BB0D-B2815646C3DA}"/>
              </a:ext>
            </a:extLst>
          </p:cNvPr>
          <p:cNvSpPr>
            <a:spLocks noGrp="1"/>
          </p:cNvSpPr>
          <p:nvPr>
            <p:ph idx="1"/>
          </p:nvPr>
        </p:nvSpPr>
        <p:spPr/>
        <p:txBody>
          <a:bodyPr>
            <a:normAutofit lnSpcReduction="10000"/>
          </a:bodyPr>
          <a:lstStyle/>
          <a:p>
            <a:pPr>
              <a:buFont typeface="Wingdings" panose="05000000000000000000" pitchFamily="2" charset="2"/>
              <a:buChar char="v"/>
            </a:pPr>
            <a:r>
              <a:rPr lang="en-US" sz="2000" dirty="0">
                <a:solidFill>
                  <a:schemeClr val="accent1">
                    <a:lumMod val="75000"/>
                  </a:schemeClr>
                </a:solidFill>
              </a:rPr>
              <a:t>Friends For Farmers is a free mobile application which is targeted for agriculture practitioners, which provides a platform where app connects and brings together the farming community and helps them in selling, buying and exchanging agriculture commodities and services locally without middlemen through an Add/listing which they can post right from their mobile.</a:t>
            </a:r>
          </a:p>
          <a:p>
            <a:pPr>
              <a:buFont typeface="Wingdings" panose="05000000000000000000" pitchFamily="2" charset="2"/>
              <a:buChar char="v"/>
            </a:pPr>
            <a:r>
              <a:rPr lang="en-US" sz="2000" dirty="0">
                <a:solidFill>
                  <a:schemeClr val="accent1">
                    <a:lumMod val="75000"/>
                  </a:schemeClr>
                </a:solidFill>
              </a:rPr>
              <a:t>This app enables the seller or buyer can chat with each other and the details can be shared by messaging and then discuss the deal on phone contact.</a:t>
            </a:r>
          </a:p>
          <a:p>
            <a:pPr>
              <a:buFont typeface="Wingdings" panose="05000000000000000000" pitchFamily="2" charset="2"/>
              <a:buChar char="v"/>
            </a:pPr>
            <a:r>
              <a:rPr lang="en-US" sz="2000" dirty="0">
                <a:solidFill>
                  <a:schemeClr val="accent1">
                    <a:lumMod val="75000"/>
                  </a:schemeClr>
                </a:solidFill>
              </a:rPr>
              <a:t>This is a user-friendly app where the farmer can  post anything related to his products in one minute. Just enter the details of the product, click Submit and instantly farmer’s product will be displayed.</a:t>
            </a:r>
            <a:endParaRPr lang="en-IN" sz="2000" dirty="0">
              <a:solidFill>
                <a:schemeClr val="accent1">
                  <a:lumMod val="75000"/>
                </a:schemeClr>
              </a:solidFill>
            </a:endParaRPr>
          </a:p>
        </p:txBody>
      </p:sp>
    </p:spTree>
    <p:extLst>
      <p:ext uri="{BB962C8B-B14F-4D97-AF65-F5344CB8AC3E}">
        <p14:creationId xmlns:p14="http://schemas.microsoft.com/office/powerpoint/2010/main" val="296331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9A55128-7171-4D90-9209-B649934C71A4}"/>
              </a:ext>
            </a:extLst>
          </p:cNvPr>
          <p:cNvPicPr>
            <a:picLocks noChangeAspect="1"/>
          </p:cNvPicPr>
          <p:nvPr/>
        </p:nvPicPr>
        <p:blipFill>
          <a:blip r:embed="rId2"/>
          <a:stretch>
            <a:fillRect/>
          </a:stretch>
        </p:blipFill>
        <p:spPr>
          <a:xfrm rot="16200000">
            <a:off x="2070740" y="5811078"/>
            <a:ext cx="710100" cy="224865"/>
          </a:xfrm>
          <a:prstGeom prst="rect">
            <a:avLst/>
          </a:prstGeom>
        </p:spPr>
      </p:pic>
      <p:pic>
        <p:nvPicPr>
          <p:cNvPr id="27" name="Picture 26">
            <a:extLst>
              <a:ext uri="{FF2B5EF4-FFF2-40B4-BE49-F238E27FC236}">
                <a16:creationId xmlns:a16="http://schemas.microsoft.com/office/drawing/2014/main" id="{32E58911-A4B4-4435-8A91-5C8A9BB9EB72}"/>
              </a:ext>
            </a:extLst>
          </p:cNvPr>
          <p:cNvPicPr>
            <a:picLocks noChangeAspect="1"/>
          </p:cNvPicPr>
          <p:nvPr/>
        </p:nvPicPr>
        <p:blipFill>
          <a:blip r:embed="rId2"/>
          <a:stretch>
            <a:fillRect/>
          </a:stretch>
        </p:blipFill>
        <p:spPr>
          <a:xfrm rot="16200000">
            <a:off x="6532735" y="4499034"/>
            <a:ext cx="710100" cy="224865"/>
          </a:xfrm>
          <a:prstGeom prst="rect">
            <a:avLst/>
          </a:prstGeom>
        </p:spPr>
      </p:pic>
      <p:pic>
        <p:nvPicPr>
          <p:cNvPr id="30" name="Picture 29">
            <a:extLst>
              <a:ext uri="{FF2B5EF4-FFF2-40B4-BE49-F238E27FC236}">
                <a16:creationId xmlns:a16="http://schemas.microsoft.com/office/drawing/2014/main" id="{5835BE75-191F-4160-8740-57293FE1EFEB}"/>
              </a:ext>
            </a:extLst>
          </p:cNvPr>
          <p:cNvPicPr>
            <a:picLocks noChangeAspect="1"/>
          </p:cNvPicPr>
          <p:nvPr/>
        </p:nvPicPr>
        <p:blipFill>
          <a:blip r:embed="rId2"/>
          <a:stretch>
            <a:fillRect/>
          </a:stretch>
        </p:blipFill>
        <p:spPr>
          <a:xfrm rot="16200000">
            <a:off x="6667182" y="5697096"/>
            <a:ext cx="710100" cy="224865"/>
          </a:xfrm>
          <a:prstGeom prst="rect">
            <a:avLst/>
          </a:prstGeom>
        </p:spPr>
      </p:pic>
      <p:pic>
        <p:nvPicPr>
          <p:cNvPr id="26" name="Picture 25">
            <a:extLst>
              <a:ext uri="{FF2B5EF4-FFF2-40B4-BE49-F238E27FC236}">
                <a16:creationId xmlns:a16="http://schemas.microsoft.com/office/drawing/2014/main" id="{C323B554-C35C-4EB6-A3F9-4145647BDCF3}"/>
              </a:ext>
            </a:extLst>
          </p:cNvPr>
          <p:cNvPicPr>
            <a:picLocks noChangeAspect="1"/>
          </p:cNvPicPr>
          <p:nvPr/>
        </p:nvPicPr>
        <p:blipFill>
          <a:blip r:embed="rId2"/>
          <a:stretch>
            <a:fillRect/>
          </a:stretch>
        </p:blipFill>
        <p:spPr>
          <a:xfrm rot="16200000">
            <a:off x="6518340" y="4499035"/>
            <a:ext cx="710100" cy="224865"/>
          </a:xfrm>
          <a:prstGeom prst="rect">
            <a:avLst/>
          </a:prstGeom>
        </p:spPr>
      </p:pic>
      <p:pic>
        <p:nvPicPr>
          <p:cNvPr id="24" name="Picture 23">
            <a:extLst>
              <a:ext uri="{FF2B5EF4-FFF2-40B4-BE49-F238E27FC236}">
                <a16:creationId xmlns:a16="http://schemas.microsoft.com/office/drawing/2014/main" id="{79A6497C-93F5-403B-A1A8-D3A0A49F496D}"/>
              </a:ext>
            </a:extLst>
          </p:cNvPr>
          <p:cNvPicPr>
            <a:picLocks noChangeAspect="1"/>
          </p:cNvPicPr>
          <p:nvPr/>
        </p:nvPicPr>
        <p:blipFill>
          <a:blip r:embed="rId3"/>
          <a:stretch>
            <a:fillRect/>
          </a:stretch>
        </p:blipFill>
        <p:spPr>
          <a:xfrm rot="16200000">
            <a:off x="2404329" y="4277176"/>
            <a:ext cx="880045" cy="321461"/>
          </a:xfrm>
          <a:prstGeom prst="rect">
            <a:avLst/>
          </a:prstGeom>
        </p:spPr>
      </p:pic>
      <p:pic>
        <p:nvPicPr>
          <p:cNvPr id="22" name="Picture 21">
            <a:extLst>
              <a:ext uri="{FF2B5EF4-FFF2-40B4-BE49-F238E27FC236}">
                <a16:creationId xmlns:a16="http://schemas.microsoft.com/office/drawing/2014/main" id="{D20B12A0-6CF0-46EE-8132-8C98E6740BE4}"/>
              </a:ext>
            </a:extLst>
          </p:cNvPr>
          <p:cNvPicPr>
            <a:picLocks noChangeAspect="1"/>
          </p:cNvPicPr>
          <p:nvPr/>
        </p:nvPicPr>
        <p:blipFill>
          <a:blip r:embed="rId4"/>
          <a:stretch>
            <a:fillRect/>
          </a:stretch>
        </p:blipFill>
        <p:spPr>
          <a:xfrm>
            <a:off x="3965152" y="3046809"/>
            <a:ext cx="945989" cy="883920"/>
          </a:xfrm>
          <a:prstGeom prst="rect">
            <a:avLst/>
          </a:prstGeom>
        </p:spPr>
      </p:pic>
      <p:pic>
        <p:nvPicPr>
          <p:cNvPr id="21" name="Picture 20">
            <a:extLst>
              <a:ext uri="{FF2B5EF4-FFF2-40B4-BE49-F238E27FC236}">
                <a16:creationId xmlns:a16="http://schemas.microsoft.com/office/drawing/2014/main" id="{F59AA994-CD86-4E9D-9ACC-756C68240694}"/>
              </a:ext>
            </a:extLst>
          </p:cNvPr>
          <p:cNvPicPr>
            <a:picLocks noChangeAspect="1"/>
          </p:cNvPicPr>
          <p:nvPr/>
        </p:nvPicPr>
        <p:blipFill>
          <a:blip r:embed="rId4"/>
          <a:stretch>
            <a:fillRect/>
          </a:stretch>
        </p:blipFill>
        <p:spPr>
          <a:xfrm flipH="1">
            <a:off x="4755662" y="3060115"/>
            <a:ext cx="848128" cy="792480"/>
          </a:xfrm>
          <a:prstGeom prst="rect">
            <a:avLst/>
          </a:prstGeom>
        </p:spPr>
      </p:pic>
      <p:pic>
        <p:nvPicPr>
          <p:cNvPr id="20" name="Picture 19">
            <a:extLst>
              <a:ext uri="{FF2B5EF4-FFF2-40B4-BE49-F238E27FC236}">
                <a16:creationId xmlns:a16="http://schemas.microsoft.com/office/drawing/2014/main" id="{0D356DD5-E112-4D35-8B4C-F0EEB67B0206}"/>
              </a:ext>
            </a:extLst>
          </p:cNvPr>
          <p:cNvPicPr>
            <a:picLocks noChangeAspect="1"/>
          </p:cNvPicPr>
          <p:nvPr/>
        </p:nvPicPr>
        <p:blipFill>
          <a:blip r:embed="rId4"/>
          <a:stretch>
            <a:fillRect/>
          </a:stretch>
        </p:blipFill>
        <p:spPr>
          <a:xfrm flipH="1">
            <a:off x="2126293" y="2176586"/>
            <a:ext cx="1611779" cy="1506025"/>
          </a:xfrm>
          <a:prstGeom prst="rect">
            <a:avLst/>
          </a:prstGeom>
        </p:spPr>
      </p:pic>
      <p:pic>
        <p:nvPicPr>
          <p:cNvPr id="18" name="Picture 17">
            <a:extLst>
              <a:ext uri="{FF2B5EF4-FFF2-40B4-BE49-F238E27FC236}">
                <a16:creationId xmlns:a16="http://schemas.microsoft.com/office/drawing/2014/main" id="{662D5998-9A72-4E5F-A7DE-7B7802B4B004}"/>
              </a:ext>
            </a:extLst>
          </p:cNvPr>
          <p:cNvPicPr>
            <a:picLocks noChangeAspect="1"/>
          </p:cNvPicPr>
          <p:nvPr/>
        </p:nvPicPr>
        <p:blipFill>
          <a:blip r:embed="rId4"/>
          <a:stretch>
            <a:fillRect/>
          </a:stretch>
        </p:blipFill>
        <p:spPr>
          <a:xfrm>
            <a:off x="5882835" y="2152162"/>
            <a:ext cx="1573190" cy="1506025"/>
          </a:xfrm>
          <a:prstGeom prst="rect">
            <a:avLst/>
          </a:prstGeom>
        </p:spPr>
      </p:pic>
      <p:pic>
        <p:nvPicPr>
          <p:cNvPr id="16" name="Picture 15">
            <a:extLst>
              <a:ext uri="{FF2B5EF4-FFF2-40B4-BE49-F238E27FC236}">
                <a16:creationId xmlns:a16="http://schemas.microsoft.com/office/drawing/2014/main" id="{A5AB0389-2DB9-4EF7-9A4C-8DE759C0E2DF}"/>
              </a:ext>
            </a:extLst>
          </p:cNvPr>
          <p:cNvPicPr>
            <a:picLocks noChangeAspect="1"/>
          </p:cNvPicPr>
          <p:nvPr/>
        </p:nvPicPr>
        <p:blipFill>
          <a:blip r:embed="rId4"/>
          <a:stretch>
            <a:fillRect/>
          </a:stretch>
        </p:blipFill>
        <p:spPr>
          <a:xfrm rot="16200000">
            <a:off x="2470183" y="808498"/>
            <a:ext cx="698498" cy="332361"/>
          </a:xfrm>
          <a:prstGeom prst="rect">
            <a:avLst/>
          </a:prstGeom>
        </p:spPr>
      </p:pic>
      <p:pic>
        <p:nvPicPr>
          <p:cNvPr id="15" name="Picture 14">
            <a:extLst>
              <a:ext uri="{FF2B5EF4-FFF2-40B4-BE49-F238E27FC236}">
                <a16:creationId xmlns:a16="http://schemas.microsoft.com/office/drawing/2014/main" id="{828237AB-E95B-4341-8B10-168843774463}"/>
              </a:ext>
            </a:extLst>
          </p:cNvPr>
          <p:cNvPicPr>
            <a:picLocks noChangeAspect="1"/>
          </p:cNvPicPr>
          <p:nvPr/>
        </p:nvPicPr>
        <p:blipFill>
          <a:blip r:embed="rId4"/>
          <a:stretch>
            <a:fillRect/>
          </a:stretch>
        </p:blipFill>
        <p:spPr>
          <a:xfrm rot="16200000">
            <a:off x="5827446" y="924485"/>
            <a:ext cx="506825" cy="258883"/>
          </a:xfrm>
          <a:prstGeom prst="rect">
            <a:avLst/>
          </a:prstGeom>
        </p:spPr>
      </p:pic>
      <p:sp>
        <p:nvSpPr>
          <p:cNvPr id="2" name="Title 1">
            <a:extLst>
              <a:ext uri="{FF2B5EF4-FFF2-40B4-BE49-F238E27FC236}">
                <a16:creationId xmlns:a16="http://schemas.microsoft.com/office/drawing/2014/main" id="{9F9BFF21-B2D3-4E04-AB7C-EFE71B011022}"/>
              </a:ext>
            </a:extLst>
          </p:cNvPr>
          <p:cNvSpPr>
            <a:spLocks noGrp="1"/>
          </p:cNvSpPr>
          <p:nvPr>
            <p:ph type="title"/>
          </p:nvPr>
        </p:nvSpPr>
        <p:spPr>
          <a:xfrm>
            <a:off x="567919" y="-37122"/>
            <a:ext cx="8596668" cy="1320800"/>
          </a:xfrm>
        </p:spPr>
        <p:txBody>
          <a:bodyPr>
            <a:normAutofit/>
          </a:bodyPr>
          <a:lstStyle/>
          <a:p>
            <a:r>
              <a:rPr lang="en-IN" sz="2000" b="1" dirty="0">
                <a:latin typeface="Times New Roman" panose="02020603050405020304" pitchFamily="18" charset="0"/>
                <a:cs typeface="Times New Roman" panose="02020603050405020304" pitchFamily="18" charset="0"/>
              </a:rPr>
              <a:t>                                         App Working- Flow Chart</a:t>
            </a:r>
          </a:p>
        </p:txBody>
      </p:sp>
      <p:sp>
        <p:nvSpPr>
          <p:cNvPr id="3" name="Rectangle: Rounded Corners 2">
            <a:extLst>
              <a:ext uri="{FF2B5EF4-FFF2-40B4-BE49-F238E27FC236}">
                <a16:creationId xmlns:a16="http://schemas.microsoft.com/office/drawing/2014/main" id="{FEE51FA0-F035-4B27-A5F6-214B64C4F7C3}"/>
              </a:ext>
            </a:extLst>
          </p:cNvPr>
          <p:cNvSpPr/>
          <p:nvPr/>
        </p:nvSpPr>
        <p:spPr>
          <a:xfrm>
            <a:off x="2313355" y="504092"/>
            <a:ext cx="4884615" cy="453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 the app</a:t>
            </a:r>
          </a:p>
        </p:txBody>
      </p:sp>
      <p:sp>
        <p:nvSpPr>
          <p:cNvPr id="4" name="Rectangle: Rounded Corners 3">
            <a:extLst>
              <a:ext uri="{FF2B5EF4-FFF2-40B4-BE49-F238E27FC236}">
                <a16:creationId xmlns:a16="http://schemas.microsoft.com/office/drawing/2014/main" id="{DD9A921A-E326-4F7D-974F-B52657FDA774}"/>
              </a:ext>
            </a:extLst>
          </p:cNvPr>
          <p:cNvSpPr/>
          <p:nvPr/>
        </p:nvSpPr>
        <p:spPr>
          <a:xfrm>
            <a:off x="1336431" y="1285631"/>
            <a:ext cx="2805723" cy="883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Farmer</a:t>
            </a:r>
          </a:p>
        </p:txBody>
      </p:sp>
      <p:sp>
        <p:nvSpPr>
          <p:cNvPr id="5" name="Rectangle: Rounded Corners 4">
            <a:extLst>
              <a:ext uri="{FF2B5EF4-FFF2-40B4-BE49-F238E27FC236}">
                <a16:creationId xmlns:a16="http://schemas.microsoft.com/office/drawing/2014/main" id="{5B19D6F7-413D-4307-AE97-96998FAFF29B}"/>
              </a:ext>
            </a:extLst>
          </p:cNvPr>
          <p:cNvSpPr/>
          <p:nvPr/>
        </p:nvSpPr>
        <p:spPr>
          <a:xfrm>
            <a:off x="5534273" y="1293448"/>
            <a:ext cx="2805723" cy="883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6" name="Rectangle: Rounded Corners 5">
            <a:extLst>
              <a:ext uri="{FF2B5EF4-FFF2-40B4-BE49-F238E27FC236}">
                <a16:creationId xmlns:a16="http://schemas.microsoft.com/office/drawing/2014/main" id="{CF47AE1D-8A50-4CBB-8CA6-31C9C670A977}"/>
              </a:ext>
            </a:extLst>
          </p:cNvPr>
          <p:cNvSpPr/>
          <p:nvPr/>
        </p:nvSpPr>
        <p:spPr>
          <a:xfrm>
            <a:off x="3759199" y="2563447"/>
            <a:ext cx="2192216" cy="547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Register</a:t>
            </a:r>
          </a:p>
        </p:txBody>
      </p:sp>
      <p:sp>
        <p:nvSpPr>
          <p:cNvPr id="7" name="Rectangle: Rounded Corners 6">
            <a:extLst>
              <a:ext uri="{FF2B5EF4-FFF2-40B4-BE49-F238E27FC236}">
                <a16:creationId xmlns:a16="http://schemas.microsoft.com/office/drawing/2014/main" id="{74FDF732-7149-46BA-B02D-E56788CE4F91}"/>
              </a:ext>
            </a:extLst>
          </p:cNvPr>
          <p:cNvSpPr/>
          <p:nvPr/>
        </p:nvSpPr>
        <p:spPr>
          <a:xfrm>
            <a:off x="1441780" y="3356707"/>
            <a:ext cx="2571261" cy="112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sz="2000" dirty="0">
                <a:latin typeface="Times New Roman" panose="02020603050405020304" pitchFamily="18" charset="0"/>
                <a:cs typeface="Times New Roman" panose="02020603050405020304" pitchFamily="18" charset="0"/>
              </a:rPr>
              <a:t>Add Product</a:t>
            </a:r>
          </a:p>
          <a:p>
            <a:pPr algn="ctr"/>
            <a:r>
              <a:rPr lang="en-IN" sz="2000" dirty="0">
                <a:latin typeface="Times New Roman" panose="02020603050405020304" pitchFamily="18" charset="0"/>
                <a:cs typeface="Times New Roman" panose="02020603050405020304" pitchFamily="18" charset="0"/>
              </a:rPr>
              <a:t>Product Name</a:t>
            </a:r>
          </a:p>
          <a:p>
            <a:pPr algn="ctr"/>
            <a:r>
              <a:rPr lang="en-IN" sz="2000" dirty="0">
                <a:latin typeface="Times New Roman" panose="02020603050405020304" pitchFamily="18" charset="0"/>
                <a:cs typeface="Times New Roman" panose="02020603050405020304" pitchFamily="18" charset="0"/>
              </a:rPr>
              <a:t>Quantity</a:t>
            </a:r>
          </a:p>
          <a:p>
            <a:pPr algn="ctr"/>
            <a:r>
              <a:rPr lang="en-IN" sz="2000" dirty="0">
                <a:latin typeface="Times New Roman" panose="02020603050405020304" pitchFamily="18" charset="0"/>
                <a:cs typeface="Times New Roman" panose="02020603050405020304" pitchFamily="18" charset="0"/>
              </a:rPr>
              <a:t>Price</a:t>
            </a:r>
          </a:p>
          <a:p>
            <a:pPr algn="ctr"/>
            <a:endParaRPr lang="en-IN" dirty="0"/>
          </a:p>
        </p:txBody>
      </p:sp>
      <p:sp>
        <p:nvSpPr>
          <p:cNvPr id="9" name="Rectangle: Rounded Corners 8">
            <a:extLst>
              <a:ext uri="{FF2B5EF4-FFF2-40B4-BE49-F238E27FC236}">
                <a16:creationId xmlns:a16="http://schemas.microsoft.com/office/drawing/2014/main" id="{D246A4A6-F6FB-4FDC-8A92-A4A7648C9D12}"/>
              </a:ext>
            </a:extLst>
          </p:cNvPr>
          <p:cNvSpPr/>
          <p:nvPr/>
        </p:nvSpPr>
        <p:spPr>
          <a:xfrm>
            <a:off x="5534273" y="3376813"/>
            <a:ext cx="2400300" cy="112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Number of farmer whose Product you Want to Buy</a:t>
            </a:r>
          </a:p>
        </p:txBody>
      </p:sp>
      <p:sp>
        <p:nvSpPr>
          <p:cNvPr id="10" name="Rectangle: Rounded Corners 9">
            <a:extLst>
              <a:ext uri="{FF2B5EF4-FFF2-40B4-BE49-F238E27FC236}">
                <a16:creationId xmlns:a16="http://schemas.microsoft.com/office/drawing/2014/main" id="{F6B012DD-7DB8-466E-99AF-CECFC76FC0C0}"/>
              </a:ext>
            </a:extLst>
          </p:cNvPr>
          <p:cNvSpPr/>
          <p:nvPr/>
        </p:nvSpPr>
        <p:spPr>
          <a:xfrm>
            <a:off x="5158739" y="4899091"/>
            <a:ext cx="3886201" cy="88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product name and quantity and your contact Numbers</a:t>
            </a:r>
          </a:p>
        </p:txBody>
      </p:sp>
      <p:sp>
        <p:nvSpPr>
          <p:cNvPr id="11" name="Rectangle: Rounded Corners 10">
            <a:extLst>
              <a:ext uri="{FF2B5EF4-FFF2-40B4-BE49-F238E27FC236}">
                <a16:creationId xmlns:a16="http://schemas.microsoft.com/office/drawing/2014/main" id="{94D4C4B7-B80E-45AF-9B22-7C977635BCD4}"/>
              </a:ext>
            </a:extLst>
          </p:cNvPr>
          <p:cNvSpPr/>
          <p:nvPr/>
        </p:nvSpPr>
        <p:spPr>
          <a:xfrm>
            <a:off x="5773007" y="6141633"/>
            <a:ext cx="2454422" cy="504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Order placed</a:t>
            </a:r>
          </a:p>
        </p:txBody>
      </p:sp>
      <p:sp>
        <p:nvSpPr>
          <p:cNvPr id="12" name="Rectangle: Rounded Corners 11">
            <a:extLst>
              <a:ext uri="{FF2B5EF4-FFF2-40B4-BE49-F238E27FC236}">
                <a16:creationId xmlns:a16="http://schemas.microsoft.com/office/drawing/2014/main" id="{41550F83-1A3A-4C3C-95AC-0081F9D28DA8}"/>
              </a:ext>
            </a:extLst>
          </p:cNvPr>
          <p:cNvSpPr/>
          <p:nvPr/>
        </p:nvSpPr>
        <p:spPr>
          <a:xfrm>
            <a:off x="940191" y="4885549"/>
            <a:ext cx="3758481"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Click on save option and save the data</a:t>
            </a:r>
          </a:p>
        </p:txBody>
      </p:sp>
      <p:sp>
        <p:nvSpPr>
          <p:cNvPr id="13" name="Rectangle: Rounded Corners 12">
            <a:extLst>
              <a:ext uri="{FF2B5EF4-FFF2-40B4-BE49-F238E27FC236}">
                <a16:creationId xmlns:a16="http://schemas.microsoft.com/office/drawing/2014/main" id="{FC33F450-8C22-4CC5-AEE0-E1D7FE200637}"/>
              </a:ext>
            </a:extLst>
          </p:cNvPr>
          <p:cNvSpPr/>
          <p:nvPr/>
        </p:nvSpPr>
        <p:spPr>
          <a:xfrm>
            <a:off x="1283650" y="6242162"/>
            <a:ext cx="2454422" cy="504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Get ordered</a:t>
            </a:r>
          </a:p>
        </p:txBody>
      </p:sp>
    </p:spTree>
    <p:extLst>
      <p:ext uri="{BB962C8B-B14F-4D97-AF65-F5344CB8AC3E}">
        <p14:creationId xmlns:p14="http://schemas.microsoft.com/office/powerpoint/2010/main" val="251473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5E1A-A825-4852-B882-2AFF80EA9625}"/>
              </a:ext>
            </a:extLst>
          </p:cNvPr>
          <p:cNvSpPr>
            <a:spLocks noGrp="1"/>
          </p:cNvSpPr>
          <p:nvPr>
            <p:ph type="title"/>
          </p:nvPr>
        </p:nvSpPr>
        <p:spPr>
          <a:xfrm>
            <a:off x="867834" y="2415540"/>
            <a:ext cx="8596668" cy="1320800"/>
          </a:xfrm>
        </p:spPr>
        <p:txBody>
          <a:bodyPr/>
          <a:lstStyle/>
          <a:p>
            <a:r>
              <a:rPr lang="en-IN" dirty="0"/>
              <a:t>                   </a:t>
            </a:r>
            <a:r>
              <a:rPr lang="en-IN" dirty="0">
                <a:latin typeface="Times New Roman" panose="02020603050405020304" pitchFamily="18" charset="0"/>
                <a:cs typeface="Times New Roman" panose="02020603050405020304" pitchFamily="18" charset="0"/>
              </a:rPr>
              <a:t>Watch a Demo</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in the Following Slides</a:t>
            </a:r>
          </a:p>
        </p:txBody>
      </p:sp>
    </p:spTree>
    <p:extLst>
      <p:ext uri="{BB962C8B-B14F-4D97-AF65-F5344CB8AC3E}">
        <p14:creationId xmlns:p14="http://schemas.microsoft.com/office/powerpoint/2010/main" val="191354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A9E6-6782-4FCC-91D2-681DAA3EBE10}"/>
              </a:ext>
            </a:extLst>
          </p:cNvPr>
          <p:cNvSpPr>
            <a:spLocks noGrp="1"/>
          </p:cNvSpPr>
          <p:nvPr>
            <p:ph type="title"/>
          </p:nvPr>
        </p:nvSpPr>
        <p:spPr>
          <a:xfrm>
            <a:off x="677334" y="609600"/>
            <a:ext cx="2438728" cy="3918012"/>
          </a:xfrm>
        </p:spPr>
        <p:txBody>
          <a:bodyPr>
            <a:noAutofit/>
          </a:bodyPr>
          <a:lstStyle/>
          <a:p>
            <a:r>
              <a:rPr lang="en-US" sz="1600" dirty="0"/>
              <a:t>When you initiate the app, the first thing you encounter are two buttons: Farmer and Customer. Click on the Farmer button. </a:t>
            </a:r>
            <a:endParaRPr lang="en-IN" sz="1600" dirty="0"/>
          </a:p>
        </p:txBody>
      </p:sp>
      <p:pic>
        <p:nvPicPr>
          <p:cNvPr id="6" name="Picture 5">
            <a:extLst>
              <a:ext uri="{FF2B5EF4-FFF2-40B4-BE49-F238E27FC236}">
                <a16:creationId xmlns:a16="http://schemas.microsoft.com/office/drawing/2014/main" id="{521ED8CE-97CE-46F4-B34D-BE19A06F0DE8}"/>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339657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9747-72FB-4A1D-B38F-ED728F8235A0}"/>
              </a:ext>
            </a:extLst>
          </p:cNvPr>
          <p:cNvSpPr>
            <a:spLocks noGrp="1"/>
          </p:cNvSpPr>
          <p:nvPr>
            <p:ph type="title"/>
          </p:nvPr>
        </p:nvSpPr>
        <p:spPr>
          <a:xfrm>
            <a:off x="677334" y="609599"/>
            <a:ext cx="3610581" cy="3625049"/>
          </a:xfrm>
        </p:spPr>
        <p:txBody>
          <a:bodyPr>
            <a:normAutofit/>
          </a:bodyPr>
          <a:lstStyle/>
          <a:p>
            <a:r>
              <a:rPr lang="en-US" sz="1600" dirty="0"/>
              <a:t>Then, enter you details such as name, password and phone number and click on register button.</a:t>
            </a:r>
            <a:endParaRPr lang="en-IN" sz="1600" dirty="0"/>
          </a:p>
        </p:txBody>
      </p:sp>
      <p:pic>
        <p:nvPicPr>
          <p:cNvPr id="4" name="Picture 3">
            <a:extLst>
              <a:ext uri="{FF2B5EF4-FFF2-40B4-BE49-F238E27FC236}">
                <a16:creationId xmlns:a16="http://schemas.microsoft.com/office/drawing/2014/main" id="{A28223C5-3F83-4B54-8A25-47B1EBD275E0}"/>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67433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03E-1DAA-41CA-A042-0DE96A87A7AC}"/>
              </a:ext>
            </a:extLst>
          </p:cNvPr>
          <p:cNvSpPr>
            <a:spLocks noGrp="1"/>
          </p:cNvSpPr>
          <p:nvPr>
            <p:ph type="title"/>
          </p:nvPr>
        </p:nvSpPr>
        <p:spPr>
          <a:xfrm>
            <a:off x="677334" y="609599"/>
            <a:ext cx="3557315" cy="3385351"/>
          </a:xfrm>
        </p:spPr>
        <p:txBody>
          <a:bodyPr>
            <a:normAutofit/>
          </a:bodyPr>
          <a:lstStyle/>
          <a:p>
            <a:r>
              <a:rPr lang="en-US" sz="1600" dirty="0"/>
              <a:t>It will take a few seconds to load your data.</a:t>
            </a:r>
            <a:endParaRPr lang="en-IN" sz="1600" dirty="0"/>
          </a:p>
        </p:txBody>
      </p:sp>
      <p:pic>
        <p:nvPicPr>
          <p:cNvPr id="4" name="Picture 3">
            <a:extLst>
              <a:ext uri="{FF2B5EF4-FFF2-40B4-BE49-F238E27FC236}">
                <a16:creationId xmlns:a16="http://schemas.microsoft.com/office/drawing/2014/main" id="{A6B84156-094C-474E-94BD-C11D97F4D823}"/>
              </a:ext>
            </a:extLst>
          </p:cNvPr>
          <p:cNvPicPr>
            <a:picLocks noChangeAspect="1"/>
          </p:cNvPicPr>
          <p:nvPr/>
        </p:nvPicPr>
        <p:blipFill>
          <a:blip r:embed="rId2"/>
          <a:stretch>
            <a:fillRect/>
          </a:stretch>
        </p:blipFill>
        <p:spPr>
          <a:xfrm>
            <a:off x="4513384" y="0"/>
            <a:ext cx="3165231" cy="6858000"/>
          </a:xfrm>
          <a:prstGeom prst="rect">
            <a:avLst/>
          </a:prstGeom>
        </p:spPr>
      </p:pic>
    </p:spTree>
    <p:extLst>
      <p:ext uri="{BB962C8B-B14F-4D97-AF65-F5344CB8AC3E}">
        <p14:creationId xmlns:p14="http://schemas.microsoft.com/office/powerpoint/2010/main" val="13942778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264</TotalTime>
  <Words>710</Words>
  <Application>Microsoft Office PowerPoint</Application>
  <PresentationFormat>Widescreen</PresentationFormat>
  <Paragraphs>48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MV Boli</vt:lpstr>
      <vt:lpstr>Times New Roman</vt:lpstr>
      <vt:lpstr>Trebuchet MS</vt:lpstr>
      <vt:lpstr>Wingdings</vt:lpstr>
      <vt:lpstr>Wingdings 3</vt:lpstr>
      <vt:lpstr>Facet</vt:lpstr>
      <vt:lpstr>     Agricultural Information Providing Smart Phone Application:                                Friends For Farmers App</vt:lpstr>
      <vt:lpstr>Introduction</vt:lpstr>
      <vt:lpstr>Problem Definition</vt:lpstr>
      <vt:lpstr>Objectives</vt:lpstr>
      <vt:lpstr>                                         App Working- Flow Chart</vt:lpstr>
      <vt:lpstr>                   Watch a Demo                   in the Following Slides</vt:lpstr>
      <vt:lpstr>When you initiate the app, the first thing you encounter are two buttons: Farmer and Customer. Click on the Farmer button. </vt:lpstr>
      <vt:lpstr>Then, enter you details such as name, password and phone number and click on register button.</vt:lpstr>
      <vt:lpstr>It will take a few seconds to load your data.</vt:lpstr>
      <vt:lpstr>Here as you can see, no products have been added. Now let’s click on the ‘Add Product’ button to add new products for the farmer.</vt:lpstr>
      <vt:lpstr>Now, you have to enter your product details such as product name, quantity, price and other information. Then click on save.</vt:lpstr>
      <vt:lpstr>After adding you product details, you can click back and see whether your product is displayed in your profile.</vt:lpstr>
      <vt:lpstr>Now, click on the customer button.</vt:lpstr>
      <vt:lpstr>You will be able to view all the products details and the farmer’s name and contact details. After entering the contact number of the farmer, click on next.</vt:lpstr>
      <vt:lpstr>Now, enter the quantity and product name that you want to purchase. After that enter your name and contact number. Click on buy to proceed further.</vt:lpstr>
      <vt:lpstr>Then, you will be redirected to inbox with a message to the farmer’s contact number where you can see your purchase details. </vt:lpstr>
      <vt:lpstr>Link for the project: https://github.com/aditibane/Friends-for-Farmers-App  Link for the demo video: https://drive.google.com/drive/u/0/folders/1ZHtBPPKnwyfZ__1aNfiDIpSKrtSmrqgL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Information Providing                            Smart Phone Application                            Friends For Farmers App</dc:title>
  <dc:creator>pradnya panchariya</dc:creator>
  <cp:lastModifiedBy>Aditi Bane</cp:lastModifiedBy>
  <cp:revision>44</cp:revision>
  <dcterms:created xsi:type="dcterms:W3CDTF">2020-06-15T15:49:10Z</dcterms:created>
  <dcterms:modified xsi:type="dcterms:W3CDTF">2020-06-16T12:16:53Z</dcterms:modified>
</cp:coreProperties>
</file>